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0" r:id="rId6"/>
    <p:sldId id="277" r:id="rId7"/>
    <p:sldId id="260" r:id="rId8"/>
    <p:sldId id="269" r:id="rId9"/>
    <p:sldId id="264" r:id="rId10"/>
    <p:sldId id="278" r:id="rId11"/>
    <p:sldId id="270" r:id="rId12"/>
    <p:sldId id="271" r:id="rId13"/>
    <p:sldId id="268" r:id="rId14"/>
    <p:sldId id="272" r:id="rId15"/>
    <p:sldId id="281" r:id="rId16"/>
    <p:sldId id="282" r:id="rId17"/>
    <p:sldId id="261" r:id="rId18"/>
    <p:sldId id="262" r:id="rId19"/>
    <p:sldId id="266" r:id="rId20"/>
    <p:sldId id="267" r:id="rId21"/>
    <p:sldId id="274" r:id="rId22"/>
    <p:sldId id="263" r:id="rId23"/>
  </p:sldIdLst>
  <p:sldSz cx="14630400" cy="8229600"/>
  <p:notesSz cx="8229600" cy="146304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 autoAdjust="0"/>
    <p:restoredTop sz="95009" autoAdjust="0"/>
  </p:normalViewPr>
  <p:slideViewPr>
    <p:cSldViewPr snapToGrid="0" snapToObjects="1">
      <p:cViewPr varScale="1">
        <p:scale>
          <a:sx n="73" d="100"/>
          <a:sy n="73" d="100"/>
        </p:scale>
        <p:origin x="8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1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D1E4-6809-716F-0253-DDA53904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3AFBF-EA37-6050-09B6-298B76653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45AD5-5A91-32AE-017B-69B4498E0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step-by-step pipeline forms the foundation of predictive maintenance — using historical behavior to predict future failure.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It begins with </a:t>
            </a:r>
            <a:r>
              <a:rPr lang="en-US" b="1" dirty="0"/>
              <a:t>loading the dataset</a:t>
            </a:r>
            <a:r>
              <a:rPr lang="en-US" dirty="0"/>
              <a:t> in CSV format into Python. After that, we prepared the dataset for time-series modeling.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Next, we split our dataset into train and validate (taking in </a:t>
            </a:r>
            <a:r>
              <a:rPr lang="en-US" dirty="0" err="1"/>
              <a:t>concederation</a:t>
            </a:r>
            <a:r>
              <a:rPr lang="en-US" dirty="0"/>
              <a:t> the time order), since it is sequence-based prediction tasks. At the same time, I also generated the </a:t>
            </a:r>
            <a:r>
              <a:rPr lang="en-US" b="1" dirty="0"/>
              <a:t>target variable</a:t>
            </a:r>
            <a:r>
              <a:rPr lang="en-US" dirty="0"/>
              <a:t>, which in our case is the sensor readings at the next time step.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After preparing the data, I moved on to </a:t>
            </a:r>
            <a:r>
              <a:rPr lang="en-US" b="1" dirty="0"/>
              <a:t>applying the trained LSTM model</a:t>
            </a:r>
            <a:r>
              <a:rPr lang="en-US" dirty="0"/>
              <a:t> to the evaluation set. The model processes historical sequences of sensor data and outputs predicted future readings.</a:t>
            </a:r>
          </a:p>
          <a:p>
            <a:r>
              <a:rPr lang="en-US" dirty="0"/>
              <a:t>Finally, I evaluated the model by </a:t>
            </a:r>
            <a:r>
              <a:rPr lang="en-US" b="1" dirty="0"/>
              <a:t>generating prediction results</a:t>
            </a:r>
            <a:r>
              <a:rPr lang="en-US" dirty="0"/>
              <a:t>, comparing them to actual values using Mean Squared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A16E6-455F-245A-8E0C-A6BAF0050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2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C0CA-D327-1851-65EE-7D189682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80F8D-0CB0-DC15-886B-47BC5961D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DEE3D-62EA-252C-CBAB-6E24F4C89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DDE3B-91B0-E4C0-4A4E-3A10D078DB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EFB1-C3B7-217F-3D8A-C848A3A9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6E847-A752-D9B0-C495-073D82643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672FB-3F34-EF7C-68F0-73F119DB6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"Here, I'm showing a conceptual overview of the </a:t>
            </a:r>
            <a:r>
              <a:rPr lang="en-US" b="1" dirty="0"/>
              <a:t>LSTM model architecture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LSTM stands for </a:t>
            </a:r>
            <a:r>
              <a:rPr lang="en-US" b="1" dirty="0"/>
              <a:t>Long Short-Term Memory</a:t>
            </a:r>
            <a:r>
              <a:rPr lang="en-US" dirty="0"/>
              <a:t>, and it is a special type of Recurrent Neural Network (RNN) designed specifically to handle sequential data and capture long-range dependencies.</a:t>
            </a:r>
          </a:p>
          <a:p>
            <a:pPr>
              <a:buNone/>
            </a:pPr>
            <a:r>
              <a:rPr lang="en-US" dirty="0"/>
              <a:t>In an LSTM, each block, shown here as 'A', is composed of several internal mechanisms called </a:t>
            </a:r>
            <a:r>
              <a:rPr lang="en-US" b="1" dirty="0"/>
              <a:t>gates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forget gate</a:t>
            </a:r>
            <a:r>
              <a:rPr lang="en-US" dirty="0"/>
              <a:t> decides what information to discard from the previous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input gate</a:t>
            </a:r>
            <a:r>
              <a:rPr lang="en-US" dirty="0"/>
              <a:t> determines which new information should be added to the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output gate</a:t>
            </a:r>
            <a:r>
              <a:rPr lang="en-US" dirty="0"/>
              <a:t> decides what the next hidden state should be based on the updated memory.</a:t>
            </a:r>
          </a:p>
          <a:p>
            <a:r>
              <a:rPr lang="en-US" dirty="0"/>
              <a:t>These gates work together to allow the network to selectively remember or forget information over long sequences, solving the vanishing gradient problem faced by standard RNNs.</a:t>
            </a:r>
          </a:p>
          <a:p>
            <a:endParaRPr lang="en-US" dirty="0"/>
          </a:p>
          <a:p>
            <a:r>
              <a:rPr lang="en-US" dirty="0"/>
              <a:t>This ability to manage memory across long sequences is what makes LSTM particularly powerful for </a:t>
            </a:r>
            <a:r>
              <a:rPr lang="en-US" b="1" dirty="0"/>
              <a:t>time-series prediction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E275B-7600-1259-E371-4CE1BF179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ABA8-F0E6-FACD-8F3C-9DA00A3B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6155D-3B36-6BC2-333A-4437BA8F5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73609-9F6A-1953-82EA-E2825E235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"Now, let’s look at the architecture of the LSTM model we built for our project.</a:t>
            </a:r>
          </a:p>
          <a:p>
            <a:pPr>
              <a:buNone/>
            </a:pPr>
            <a:r>
              <a:rPr lang="en-US" dirty="0"/>
              <a:t>The model starts with a stack of </a:t>
            </a:r>
            <a:r>
              <a:rPr lang="en-US" b="1" dirty="0"/>
              <a:t>three LSTM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first two LSTM layers are set with </a:t>
            </a:r>
            <a:r>
              <a:rPr lang="en-US" dirty="0" err="1"/>
              <a:t>return_sequences</a:t>
            </a:r>
            <a:r>
              <a:rPr lang="en-US" dirty="0"/>
              <a:t>=True, which means they pass the entire sequence output to the next layer — allowing deep temporal feature learning.</a:t>
            </a:r>
            <a:br>
              <a:rPr lang="en-US" dirty="0"/>
            </a:br>
            <a:r>
              <a:rPr lang="en-US" dirty="0"/>
              <a:t>The final LSTM layer summarizes the sequence into a single vector by setting </a:t>
            </a:r>
            <a:r>
              <a:rPr lang="en-US" dirty="0" err="1"/>
              <a:t>return_sequences</a:t>
            </a:r>
            <a:r>
              <a:rPr lang="en-US" dirty="0"/>
              <a:t>=False.</a:t>
            </a:r>
          </a:p>
          <a:p>
            <a:pPr>
              <a:buNone/>
            </a:pPr>
            <a:r>
              <a:rPr lang="en-US" dirty="0"/>
              <a:t>After each LSTM, we’ve added a </a:t>
            </a:r>
            <a:r>
              <a:rPr lang="en-US" b="1" dirty="0"/>
              <a:t>Dropout layer with a rate of 0.5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helps to reduce overfitting by randomly deactivating half the neurons during training, encouraging the model to learn more.</a:t>
            </a:r>
          </a:p>
          <a:p>
            <a:pPr>
              <a:buNone/>
            </a:pPr>
            <a:r>
              <a:rPr lang="en-US" dirty="0"/>
              <a:t>Finally, a </a:t>
            </a:r>
            <a:r>
              <a:rPr lang="en-US" b="1" dirty="0"/>
              <a:t>Dense layer</a:t>
            </a:r>
            <a:r>
              <a:rPr lang="en-US" dirty="0"/>
              <a:t> maps the output to 7 values — one for each of the input features.</a:t>
            </a:r>
            <a:br>
              <a:rPr lang="en-US" dirty="0"/>
            </a:br>
            <a:r>
              <a:rPr lang="en-US" dirty="0"/>
              <a:t>This output represents the model’s prediction for the next time step’s sensor readings."</a:t>
            </a:r>
          </a:p>
          <a:p>
            <a:endParaRPr lang="en-US" dirty="0"/>
          </a:p>
          <a:p>
            <a:r>
              <a:rPr lang="en-US" dirty="0"/>
              <a:t>"The LSTM model includes three recurrent layers with 64, 64, and 32 units respectively.</a:t>
            </a:r>
            <a:br>
              <a:rPr lang="en-US" dirty="0"/>
            </a:br>
            <a:r>
              <a:rPr lang="en-US" dirty="0"/>
              <a:t>These units act as neurons with memory, capable of capturing both short- and long-term dependencies.</a:t>
            </a:r>
            <a:br>
              <a:rPr lang="en-US" dirty="0"/>
            </a:br>
            <a:r>
              <a:rPr lang="en-US" dirty="0"/>
              <a:t>The input sequence is 150 time steps long, and each LSTM layer transforms the temporal data into higher-level representations.</a:t>
            </a:r>
            <a:br>
              <a:rPr lang="en-US" dirty="0"/>
            </a:br>
            <a:r>
              <a:rPr lang="en-US" dirty="0"/>
              <a:t>The final Dense layer maps the 32-dimensional vector into 7 output values — corresponding to the expected sensor readings at the next time step.</a:t>
            </a:r>
            <a:br>
              <a:rPr lang="en-US" dirty="0"/>
            </a:br>
            <a:r>
              <a:rPr lang="en-US" dirty="0"/>
              <a:t>In total, the model has approximately </a:t>
            </a:r>
            <a:r>
              <a:rPr lang="en-US" b="1" dirty="0"/>
              <a:t>64,000 trainable parameters</a:t>
            </a:r>
            <a:r>
              <a:rPr lang="en-US" dirty="0"/>
              <a:t>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F3DF-A274-DDD3-1481-4597AAC85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7EA08-6ACF-4961-9D66-7FBADD2B1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6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6879-6C61-43B6-882B-AB9A12D49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CD894-7C2C-8BF5-FD30-5DEFD1BFB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1C480E-3A87-F952-4EEB-33B91DDFA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A3B77-E694-0EF2-AD62-E4701EFF3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7EA08-6ACF-4961-9D66-7FBADD2B1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42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Here we wanted to show the training behavior of LSTM model using early stopping. We trained the model for the max 50 epochs, but enabled early stopping with a patience of 5, means the training will stop if the </a:t>
            </a:r>
            <a:r>
              <a:rPr lang="en-US" dirty="0" err="1"/>
              <a:t>val</a:t>
            </a:r>
            <a:r>
              <a:rPr lang="en-US" dirty="0"/>
              <a:t> loss doesn’t improve for 5 epochs.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final </a:t>
            </a:r>
            <a:r>
              <a:rPr lang="en-US" b="1" dirty="0"/>
              <a:t>training loss</a:t>
            </a:r>
            <a:r>
              <a:rPr lang="en-US" dirty="0"/>
              <a:t> is very low, and the </a:t>
            </a:r>
            <a:r>
              <a:rPr lang="en-US" b="1" dirty="0"/>
              <a:t>validation loss</a:t>
            </a:r>
            <a:r>
              <a:rPr lang="en-US" dirty="0"/>
              <a:t> remains stable, indicating that the model has learned well without overfitting."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1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"Compared to the previous slide, this model trained for all 50 epochs, but the validation loss stopped improving early, so training longer didn’t help and may lead to overfitting."</a:t>
            </a:r>
          </a:p>
        </p:txBody>
      </p:sp>
    </p:spTree>
    <p:extLst>
      <p:ext uri="{BB962C8B-B14F-4D97-AF65-F5344CB8AC3E}">
        <p14:creationId xmlns:p14="http://schemas.microsoft.com/office/powerpoint/2010/main" val="3099504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"This slide shows the performance of the final model.</a:t>
            </a:r>
            <a:br>
              <a:rPr lang="en-US" dirty="0"/>
            </a:br>
            <a:r>
              <a:rPr lang="en-US" dirty="0"/>
              <a:t>we tested the model by predicting behavior </a:t>
            </a:r>
            <a:r>
              <a:rPr lang="en-US" b="1" dirty="0"/>
              <a:t>2 hours before actual breakdowns</a:t>
            </a:r>
            <a:r>
              <a:rPr lang="en-US" dirty="0"/>
              <a:t>, and used an </a:t>
            </a:r>
            <a:r>
              <a:rPr lang="en-US" b="1" dirty="0"/>
              <a:t>MSE threshold of 0.02</a:t>
            </a:r>
            <a:r>
              <a:rPr lang="en-US" dirty="0"/>
              <a:t> to detect anomalies.</a:t>
            </a:r>
          </a:p>
          <a:p>
            <a:r>
              <a:rPr lang="en-US" dirty="0"/>
              <a:t>As you can see, the model successfully detected all 7 failure events, achieving a </a:t>
            </a:r>
            <a:r>
              <a:rPr lang="en-US" b="1" dirty="0"/>
              <a:t>recall of 0.86</a:t>
            </a:r>
            <a:r>
              <a:rPr lang="en-US" dirty="0"/>
              <a:t> and an </a:t>
            </a:r>
            <a:r>
              <a:rPr lang="en-US" b="1" dirty="0"/>
              <a:t>F1-score of 0.92</a:t>
            </a:r>
            <a:r>
              <a:rPr lang="en-US" dirty="0"/>
              <a:t> for the anomaly class.</a:t>
            </a:r>
            <a:br>
              <a:rPr lang="en-US" dirty="0"/>
            </a:br>
            <a:r>
              <a:rPr lang="en-US" dirty="0"/>
              <a:t>The accuracy is high overall, but more importantly, the model is able to catch most failures early — which is the main goal in predictive maintenance."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visualize, "This graph shows the model's training and validation loss across epochs.</a:t>
            </a:r>
            <a:br>
              <a:rPr lang="en-US" dirty="0"/>
            </a:br>
            <a:r>
              <a:rPr lang="en-US" dirty="0"/>
              <a:t>We can see that both losses steadily decrease, with the validation loss stabilizing around epoch 35.</a:t>
            </a:r>
            <a:br>
              <a:rPr lang="en-US" dirty="0"/>
            </a:br>
            <a:r>
              <a:rPr lang="en-US" dirty="0"/>
              <a:t>This indicates that the model is </a:t>
            </a:r>
            <a:r>
              <a:rPr lang="en-US" b="1" dirty="0"/>
              <a:t>learning effectively</a:t>
            </a:r>
            <a:r>
              <a:rPr lang="en-US" dirty="0"/>
              <a:t>, and not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2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summaries, </a:t>
            </a:r>
          </a:p>
          <a:p>
            <a:r>
              <a:rPr lang="en-US" dirty="0"/>
              <a:t>The </a:t>
            </a:r>
            <a:r>
              <a:rPr lang="en-US" b="1" dirty="0"/>
              <a:t>confusion matrix</a:t>
            </a:r>
            <a:r>
              <a:rPr lang="en-US" dirty="0"/>
              <a:t> on the left shows that the model correctly identified most of the failure cases.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classification report</a:t>
            </a:r>
            <a:r>
              <a:rPr lang="en-US" dirty="0"/>
              <a:t> confirms a strong recall of 0.86 and an F1-score of 0.92 for the anomaly class.</a:t>
            </a:r>
          </a:p>
          <a:p>
            <a:pPr>
              <a:buNone/>
            </a:pPr>
            <a:r>
              <a:rPr lang="en-US" dirty="0"/>
              <a:t>On the right, </a:t>
            </a:r>
            <a:r>
              <a:rPr lang="en-US" b="1" dirty="0"/>
              <a:t>the MSE plot </a:t>
            </a:r>
            <a:r>
              <a:rPr lang="en-US" dirty="0"/>
              <a:t>shows that the model’s error goes up just before failures, crossing the threshold and giving an early warning.</a:t>
            </a:r>
          </a:p>
          <a:p>
            <a:r>
              <a:rPr lang="en-US" dirty="0"/>
              <a:t>The key takeaway is that the LSTM autoencoder could predict failures </a:t>
            </a:r>
            <a:r>
              <a:rPr lang="en-US" b="1" dirty="0"/>
              <a:t>even without seeing any failure data during training</a:t>
            </a:r>
            <a:r>
              <a:rPr lang="en-US" dirty="0"/>
              <a:t>, proving that learning only normal behavior is effective for predictive maintenance."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51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234B-EDA0-3D51-3975-9750AFEB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AB2CE-6441-A20F-C2E2-53D59DD6C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C14A5-4E25-058A-7050-97B08120C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A83E2-24C1-4676-07E7-8546DEE24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6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BFF27-4F69-A611-9A34-10ADD641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58BFC-E9D4-CE81-AA43-538CDE843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5777-98B4-77DF-9D63-00AEEA389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221E-942D-0CEE-31AE-69EF8C450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5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B9C6-7309-B644-2099-5AA39FCDD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1401C-B9F1-F3AB-D705-C4F10CD50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E9620-2F0E-5411-BD1B-32AFBDB4F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"Before training the model, we performed several preprocessing steps to ensure the data was clean, reliable, and suitable for time-series analysis.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First, we handled missing values through </a:t>
            </a:r>
            <a:r>
              <a:rPr lang="en-US" b="1" dirty="0"/>
              <a:t>linear interpolation</a:t>
            </a:r>
            <a:r>
              <a:rPr lang="en-US" dirty="0"/>
              <a:t>, allowing smooth continuity across.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Then, we applied </a:t>
            </a:r>
            <a:r>
              <a:rPr lang="en-US" b="1" dirty="0"/>
              <a:t>feature reduction</a:t>
            </a:r>
            <a:r>
              <a:rPr lang="en-US" dirty="0"/>
              <a:t> by calculating the correlation matrix. Features with very high correlation — above 95% — were dropped to avoid redundancy.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Next, we created </a:t>
            </a:r>
            <a:r>
              <a:rPr lang="en-US" b="1" dirty="0"/>
              <a:t>sequences from normal operational data only</a:t>
            </a:r>
            <a:r>
              <a:rPr lang="en-US" dirty="0"/>
              <a:t>, because the model is trained in an unsupervised fashion — learning what 'healthy' behavior looks like.</a:t>
            </a:r>
          </a:p>
          <a:p>
            <a:endParaRPr lang="en-US" dirty="0"/>
          </a:p>
          <a:p>
            <a:r>
              <a:rPr lang="en-US" dirty="0"/>
              <a:t>Finally, we applied a </a:t>
            </a:r>
            <a:r>
              <a:rPr lang="en-US" b="1" dirty="0"/>
              <a:t>Quantile Transformer</a:t>
            </a:r>
            <a:r>
              <a:rPr lang="en-US" dirty="0"/>
              <a:t> to scale the features. This approach ensures each feature follows a uniform distribution, which is especially useful for LSTM models as it helps  balance different sensor ranges."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6EBE-D201-922C-443B-E19A1EAEC1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feature selection we used </a:t>
            </a:r>
            <a:r>
              <a:rPr lang="en-US" b="1" dirty="0"/>
              <a:t>Feature correlation Matrix that </a:t>
            </a:r>
            <a:r>
              <a:rPr lang="en-US" dirty="0"/>
              <a:t>shows </a:t>
            </a:r>
            <a:r>
              <a:rPr lang="en-US" b="1" dirty="0"/>
              <a:t>how strongly each pair of features</a:t>
            </a:r>
            <a:r>
              <a:rPr lang="en-US" dirty="0"/>
              <a:t> (sensor measurements) is related to each other by measuring the linear relationship btw two features.</a:t>
            </a:r>
          </a:p>
          <a:p>
            <a:endParaRPr lang="en-US" dirty="0"/>
          </a:p>
          <a:p>
            <a:r>
              <a:rPr lang="en-US" dirty="0"/>
              <a:t>In this correlation heatmap, Darker colors here indicate weaker correlation </a:t>
            </a:r>
          </a:p>
          <a:p>
            <a:r>
              <a:rPr lang="en-US" dirty="0"/>
              <a:t>While Lighter colors means higher correlation.</a:t>
            </a:r>
          </a:p>
          <a:p>
            <a:endParaRPr lang="en-US" dirty="0"/>
          </a:p>
          <a:p>
            <a:r>
              <a:rPr lang="en-US" dirty="0"/>
              <a:t>For example 'Flow Rate' and 'Runtime Hours' show a very strong positive correlation, meaning they were carrying almost the same information. so we can drop one of them to make the model simpler and 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0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DF9D-4D1E-0CB4-337B-E1B29718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13DD-5C59-DC4F-2B1D-ED227F3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66EA7-D847-D0F1-0CE2-D85B721F9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91074-BA28-7FC0-0AC9-86A11CCB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F93D-D568-4498-9B05-0E98D17224C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A44CA-01CA-EDF2-9058-687B76D2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C648-EFE1-FF1D-421B-FFB45F9B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157-CB62-4702-A4AF-93EFD558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0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researchgate.net/publication/367553293_Predictive_Maintenance_and_Fault_Monitoring_Enabled_by_Machine_Learning_Experimental_Analysis_of_a_TA-48_Multistage_Centrifugal_Plant_Compressor/fulltext/63d8664264fc860638fcafc9/Predictive-Maintenance-and-Fault-Monitoring-Enabled-by-Machine-Learning-Experimental-Analysis-of-a-TA-48-Multistage-Centrifugal-Plant-Compressor.pdf?_tp=eyJjb250ZXh0Ijp7ImZpcnN0UGFnZSI6InB1YmxpY2F0aW9uIiwicGFnZSI6InB1YmxpY2F0aW9uRG93bmxvYWQiLCJwcmVnaW91c1BhZ2UiOiJwdWJsaWNhdGlvbiJ9fQ" TargetMode="Externa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hyperlink" Target="https://www.researchgate.net/publication/367553293_Predictive_Maintenance_and_Fault_Monitoring_Enabled_by_Machine_Learning_Experimental_Analysis_of_a_TA-48_Multistage_Centrifugal_Plant_Compressor/fulltext/63d8664264fc860638fcafc9/Predictive-Maintenance-and-Fault-Monitoring-Enabled-by-Machine-Learning-Experimental-Analysis-of-a-TA-48-Multistage-Centrifugal-Plant-Compressor.pdf?_tp=eyJjb250ZXh0Ijp7ImZpcnN0UGFnZSI6InB1YmxpY2F0aW9uIiwicGFnZSI6InB1YmxpY2F0aW9uRG93bmxvYWQiLCJwcmVnaW91c1BhZ2UiOiJwdWJsaWNhdGlvbiJ9fQ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researchgate.net/publication/367553293_Predictive_Maintenance_and_Fault_Monitoring_Enabled_by_Machine_Learning_Experimental_Analysis_of_a_TA-48_Multistage_Centrifugal_Plant_Compressor/fulltext/63d8664264fc860638fcafc9/Predictive-Maintenance-and-Fault-Monitoring-Enabled-by-Machine-Learning-Experimental-Analysis-of-a-TA-48-Multistage-Centrifugal-Plant-Compressor.pdf?_tp=eyJjb250ZXh0Ijp7ImZpcnN0UGFnZSI6InB1YmxpY2F0aW9uIiwicGFnZSI6InB1YmxpY2F0aW9uRG93bmxvYWQiLCJwcmVnaW91c1BhZ2UiOiJwdWJsaWNhdGlvbiJ9fQ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9946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Maintelli: Predictive Maintenance for Gas Compressors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approach to predict failures in Gas plant compressors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6" name="Shape 1"/>
          <p:cNvSpPr/>
          <p:nvPr/>
        </p:nvSpPr>
        <p:spPr>
          <a:xfrm>
            <a:off x="878860" y="633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" y="6372758"/>
            <a:ext cx="340162" cy="42529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615976" y="633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615976" y="6820671"/>
            <a:ext cx="63226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Amal AlMukhlal, Hibah AlMashhad, Najla AlKhaldi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998C-D530-7064-27EB-E5A3E728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3DA39B8-4291-84CA-F8A6-1192950A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802BF2-1152-1C6B-D8F3-39027C1D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25" t="23406" r="29314" b="38887"/>
          <a:stretch/>
        </p:blipFill>
        <p:spPr>
          <a:xfrm>
            <a:off x="2883119" y="2808464"/>
            <a:ext cx="8864162" cy="4605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DCB39-5A6B-DB5E-6BA4-665593477DAE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01775781-979F-2422-41E4-D4C57738BEC8}"/>
              </a:ext>
            </a:extLst>
          </p:cNvPr>
          <p:cNvSpPr/>
          <p:nvPr/>
        </p:nvSpPr>
        <p:spPr>
          <a:xfrm>
            <a:off x="322736" y="2202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of Prediction Process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C5BE6DB-0FE7-D891-6555-71FD1F089D78}"/>
              </a:ext>
            </a:extLst>
          </p:cNvPr>
          <p:cNvSpPr/>
          <p:nvPr/>
        </p:nvSpPr>
        <p:spPr>
          <a:xfrm>
            <a:off x="110832" y="7969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Reference: 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A. </a:t>
            </a:r>
            <a:r>
              <a:rPr lang="en-US" sz="8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Achouch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, A. El Hadi, and M. El Amri, “Predictive maintenance and fault monitoring enabled by machine learning: Experimental analysis of a TA-48 multistage centrifugal plant compressor,” Appl. Sci., vol. 13, no. 1790, pp. 1–21, 2023. [Online]. Available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9161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B63E-AD85-2FF8-EF29-8110A044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4A7F7196-58E3-4D4E-DED5-398B9D63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CE42D22-8435-678E-24DA-C2CC8B1F53DB}"/>
              </a:ext>
            </a:extLst>
          </p:cNvPr>
          <p:cNvSpPr/>
          <p:nvPr/>
        </p:nvSpPr>
        <p:spPr>
          <a:xfrm>
            <a:off x="242301" y="2354840"/>
            <a:ext cx="5274562" cy="58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LSTM Model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474DC-A5A4-E181-A468-007E4D0E8C62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5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9E16-2DAC-82C4-40AE-087F941A4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07108C9-6B9D-5943-C75C-99EDF5B82E5E}"/>
              </a:ext>
            </a:extLst>
          </p:cNvPr>
          <p:cNvSpPr/>
          <p:nvPr/>
        </p:nvSpPr>
        <p:spPr>
          <a:xfrm>
            <a:off x="502514" y="452669"/>
            <a:ext cx="5274562" cy="58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</a:t>
            </a: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</a:t>
            </a:r>
            <a:endParaRPr lang="en-US" sz="40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8886127-16E2-0EBB-C100-3C4DF8FA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359C9CDE-DA46-075A-98C1-478799C2C1E3}"/>
              </a:ext>
            </a:extLst>
          </p:cNvPr>
          <p:cNvSpPr/>
          <p:nvPr/>
        </p:nvSpPr>
        <p:spPr>
          <a:xfrm>
            <a:off x="242301" y="2354840"/>
            <a:ext cx="5274562" cy="58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LSTM Model Architecture</a:t>
            </a:r>
            <a:endParaRPr lang="en-US" sz="28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3AB9634-EAAA-8445-4637-AF7AAB58E1C8}"/>
              </a:ext>
            </a:extLst>
          </p:cNvPr>
          <p:cNvSpPr/>
          <p:nvPr/>
        </p:nvSpPr>
        <p:spPr>
          <a:xfrm>
            <a:off x="502514" y="7524451"/>
            <a:ext cx="13933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Reference: </a:t>
            </a:r>
            <a:r>
              <a:rPr lang="en-US" sz="1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Mayank, “LSTM, GRU, RNN | A Lazy Data Science Guide,  MohitMayank.com. https://mohitmayank.com/a_lazy_data_science_guide/natural_language_processing/lstm_gru_rnn/ (accessed Apr. 28, 2025).</a:t>
            </a:r>
            <a:endParaRPr lang="en-US" sz="1000" dirty="0"/>
          </a:p>
        </p:txBody>
      </p:sp>
      <p:pic>
        <p:nvPicPr>
          <p:cNvPr id="8" name="Picture 7" descr="A diagram of a diagram">
            <a:extLst>
              <a:ext uri="{FF2B5EF4-FFF2-40B4-BE49-F238E27FC236}">
                <a16:creationId xmlns:a16="http://schemas.microsoft.com/office/drawing/2014/main" id="{DAC3F77B-7A5C-FF88-B405-A9CBB631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52" y="3231537"/>
            <a:ext cx="9940937" cy="376500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CF95354-4BBA-6193-31F4-ADE4AFC890CB}"/>
              </a:ext>
            </a:extLst>
          </p:cNvPr>
          <p:cNvSpPr/>
          <p:nvPr/>
        </p:nvSpPr>
        <p:spPr>
          <a:xfrm>
            <a:off x="1463336" y="7033133"/>
            <a:ext cx="11569617" cy="58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ability to manage memory across long sequences is what makes LSTM particularly powerful for </a:t>
            </a:r>
            <a:r>
              <a:rPr lang="en-US" sz="16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time-series prediction </a:t>
            </a:r>
          </a:p>
        </p:txBody>
      </p:sp>
    </p:spTree>
    <p:extLst>
      <p:ext uri="{BB962C8B-B14F-4D97-AF65-F5344CB8AC3E}">
        <p14:creationId xmlns:p14="http://schemas.microsoft.com/office/powerpoint/2010/main" val="421014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6A9C6-0668-46FD-C939-6BABCC8D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9F5-06B9-2799-1134-0E967DC0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77" y="602424"/>
            <a:ext cx="6388458" cy="1971564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4800" dirty="0">
                <a:latin typeface="Raleway" pitchFamily="2" charset="0"/>
              </a:rPr>
              <a:t>Model Architecture: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6641F-5503-B0FA-4CB8-2A102FE0A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3908" y="2887073"/>
            <a:ext cx="6378227" cy="4242100"/>
          </a:xfrm>
        </p:spPr>
        <p:txBody>
          <a:bodyPr vert="horz" lIns="109728" tIns="54864" rIns="109728" bIns="54864" rtlCol="0" anchor="t">
            <a:normAutofit/>
          </a:bodyPr>
          <a:lstStyle/>
          <a:p>
            <a:r>
              <a:rPr lang="en-US" sz="2400" dirty="0">
                <a:latin typeface="Raleway" pitchFamily="2" charset="0"/>
              </a:rPr>
              <a:t>Three</a:t>
            </a:r>
            <a:r>
              <a:rPr lang="en-US" sz="2400" b="1" dirty="0">
                <a:latin typeface="Raleway" pitchFamily="2" charset="0"/>
              </a:rPr>
              <a:t> LSTM layers</a:t>
            </a:r>
          </a:p>
          <a:p>
            <a:r>
              <a:rPr lang="en-US" sz="2400" b="1" dirty="0">
                <a:latin typeface="Raleway" pitchFamily="2" charset="0"/>
              </a:rPr>
              <a:t>Dropout layers (0.5) </a:t>
            </a:r>
            <a:r>
              <a:rPr lang="en-US" sz="2400" dirty="0">
                <a:latin typeface="Raleway" pitchFamily="2" charset="0"/>
              </a:rPr>
              <a:t>are added after each LSTM layer</a:t>
            </a:r>
          </a:p>
          <a:p>
            <a:r>
              <a:rPr lang="en-US" sz="2400" b="1" dirty="0">
                <a:latin typeface="Raleway" pitchFamily="2" charset="0"/>
              </a:rPr>
              <a:t>Dense layer </a:t>
            </a:r>
            <a:r>
              <a:rPr lang="en-US" sz="2400" dirty="0"/>
              <a:t>Predicts next time step values.</a:t>
            </a:r>
          </a:p>
          <a:p>
            <a:endParaRPr lang="en-US" sz="2400" dirty="0">
              <a:latin typeface="Raleway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72D55-C2D3-02FB-B52F-49D34500EB1F}"/>
              </a:ext>
            </a:extLst>
          </p:cNvPr>
          <p:cNvSpPr/>
          <p:nvPr/>
        </p:nvSpPr>
        <p:spPr>
          <a:xfrm>
            <a:off x="11260667" y="948267"/>
            <a:ext cx="2760133" cy="655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latin typeface="Raleway" pitchFamily="2" charset="0"/>
            </a:endParaRP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B99BFA96-DCA0-A911-AB51-6E24EC77F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29" y="1195256"/>
            <a:ext cx="4305899" cy="60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0F07-E7E6-ADB0-0381-30A21014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1FBD-156D-3DE2-4F9C-DC65AB69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7" y="-191770"/>
            <a:ext cx="6388458" cy="1971564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algn="l"/>
            <a:r>
              <a:rPr lang="en-US" sz="4800" dirty="0">
                <a:latin typeface="Raleway" pitchFamily="2" charset="0"/>
              </a:rPr>
              <a:t>Training Strategy: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4B5BE-C3E0-0E8B-BCAE-FB9C9C4624CA}"/>
              </a:ext>
            </a:extLst>
          </p:cNvPr>
          <p:cNvSpPr/>
          <p:nvPr/>
        </p:nvSpPr>
        <p:spPr>
          <a:xfrm>
            <a:off x="11260667" y="948267"/>
            <a:ext cx="2760133" cy="655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latin typeface="Raleway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4DE1E-EE01-FEC6-131A-42A1AC83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3059305"/>
            <a:ext cx="7744460" cy="413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BD2D37A-8AD5-14F4-D506-7A70D810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575733"/>
            <a:ext cx="7744460" cy="2336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5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1D46-C886-D23F-1980-FCAFB885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C74F-41E4-7359-355E-57DEC414F15E}"/>
              </a:ext>
            </a:extLst>
          </p:cNvPr>
          <p:cNvSpPr txBox="1">
            <a:spLocks/>
          </p:cNvSpPr>
          <p:nvPr/>
        </p:nvSpPr>
        <p:spPr>
          <a:xfrm>
            <a:off x="449276" y="178704"/>
            <a:ext cx="13558824" cy="1489614"/>
          </a:xfrm>
        </p:spPr>
        <p:txBody>
          <a:bodyPr vert="horz" lIns="109728" tIns="54864" rIns="109728" bIns="54864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Raleway" pitchFamily="2" charset="0"/>
              </a:rPr>
              <a:t>Training Analysis: (with early stop “Patience”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837476-3BAE-2DF3-08B9-09D5E57D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3899152"/>
            <a:ext cx="6924845" cy="3990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49C166-3DBC-4648-1344-236CC569097C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44D66465-8B85-EB61-1A10-45FEAE8E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291" y="3899152"/>
            <a:ext cx="6633181" cy="3990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5870207-25A9-517D-9C12-CDB8DDD6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26" y="1878859"/>
            <a:ext cx="69532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44912-BEA9-6CDC-24FE-B54EE73EEE4C}"/>
              </a:ext>
            </a:extLst>
          </p:cNvPr>
          <p:cNvSpPr txBox="1"/>
          <p:nvPr/>
        </p:nvSpPr>
        <p:spPr>
          <a:xfrm>
            <a:off x="449276" y="2193891"/>
            <a:ext cx="6083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The final </a:t>
            </a:r>
            <a:r>
              <a:rPr lang="en-US" b="1" dirty="0">
                <a:latin typeface="Raleway" pitchFamily="2" charset="0"/>
              </a:rPr>
              <a:t>training loss</a:t>
            </a:r>
            <a:r>
              <a:rPr lang="en-US" dirty="0">
                <a:latin typeface="Raleway" pitchFamily="2" charset="0"/>
              </a:rPr>
              <a:t> is very low, and the </a:t>
            </a:r>
            <a:r>
              <a:rPr lang="en-US" b="1" dirty="0">
                <a:latin typeface="Raleway" pitchFamily="2" charset="0"/>
              </a:rPr>
              <a:t>validation loss</a:t>
            </a:r>
            <a:r>
              <a:rPr lang="en-US" dirty="0">
                <a:latin typeface="Raleway" pitchFamily="2" charset="0"/>
              </a:rPr>
              <a:t> remains stable, indicating that the model has learned well without overfitting</a:t>
            </a:r>
          </a:p>
        </p:txBody>
      </p:sp>
    </p:spTree>
    <p:extLst>
      <p:ext uri="{BB962C8B-B14F-4D97-AF65-F5344CB8AC3E}">
        <p14:creationId xmlns:p14="http://schemas.microsoft.com/office/powerpoint/2010/main" val="140202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850E-CF1B-9D88-A5FF-EB3737DB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4CB2-2B1D-11F3-0E08-06EA7C59AAD6}"/>
              </a:ext>
            </a:extLst>
          </p:cNvPr>
          <p:cNvSpPr txBox="1">
            <a:spLocks/>
          </p:cNvSpPr>
          <p:nvPr/>
        </p:nvSpPr>
        <p:spPr>
          <a:xfrm>
            <a:off x="449276" y="547004"/>
            <a:ext cx="14070292" cy="1489614"/>
          </a:xfrm>
        </p:spPr>
        <p:txBody>
          <a:bodyPr vert="horz" lIns="109728" tIns="54864" rIns="109728" bIns="54864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Raleway" pitchFamily="2" charset="0"/>
              </a:rPr>
              <a:t>Training Analysis: (without early stop “Patience”)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EC4B-1262-E431-20C2-A51D33FD3C23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2C6E09-B547-414A-6D65-4642F6AE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7" y="3984625"/>
            <a:ext cx="6413304" cy="3758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D376418-4353-796A-5BD6-8AD92965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32" y="3969263"/>
            <a:ext cx="6556668" cy="3928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53A89F-F0FE-8F6B-3686-4679EEC8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7" y="2364764"/>
            <a:ext cx="5632275" cy="12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Performance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319228" y="2214489"/>
            <a:ext cx="8824772" cy="221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dirty="0">
                <a:latin typeface="Raleway" pitchFamily="2" charset="0"/>
              </a:rPr>
              <a:t>• Predicted behavior 2 hours before real breakdowns.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2000" dirty="0">
                <a:latin typeface="Raleway" pitchFamily="2" charset="0"/>
              </a:rPr>
              <a:t>• Anomaly detection based on MSE Threshold (0.02).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2000" dirty="0">
                <a:latin typeface="Raleway" pitchFamily="2" charset="0"/>
              </a:rPr>
              <a:t>• Metrics:</a:t>
            </a:r>
          </a:p>
          <a:p>
            <a:pPr marL="0" indent="0">
              <a:lnSpc>
                <a:spcPts val="5850"/>
              </a:lnSpc>
              <a:buNone/>
            </a:pPr>
            <a:endParaRPr lang="en-US" sz="2000" dirty="0">
              <a:latin typeface="Raleway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F11FD9-D072-8975-2236-A59C4E2C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9" y="4391689"/>
            <a:ext cx="7729898" cy="2525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30981-BF40-9A34-D665-6C1AD320D128}"/>
              </a:ext>
            </a:extLst>
          </p:cNvPr>
          <p:cNvSpPr txBox="1"/>
          <p:nvPr/>
        </p:nvSpPr>
        <p:spPr>
          <a:xfrm>
            <a:off x="488989" y="7157610"/>
            <a:ext cx="8014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The accuracy is high overall, but more importantly, the model is able to catch most failures early — which is the main goal in predictive maintenance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Visualization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8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7060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relationships between sensors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3480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Loss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397072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decrease over epochs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348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MSE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97060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Failures exceeding 0.02 threshold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D8478-253A-503A-63F2-B0DFF264EF0D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endParaRPr lang="en-US" sz="445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2CDA667-0CB9-0775-9FED-BD916953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CA0EE835-BAFF-A4A1-8C1E-7F9F39EE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812800"/>
            <a:ext cx="10498666" cy="61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B9B49EED-72BA-C95B-F3B8-827480C8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534" y="69596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A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3: model loss over epochs</a:t>
            </a:r>
            <a:endParaRPr kumimoji="0" lang="en-US" altLang="en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33741-719A-F7EB-03FD-34F51FE54151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D5976CC1-49C6-39BA-7B7E-7820D1663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r="3393"/>
          <a:stretch/>
        </p:blipFill>
        <p:spPr>
          <a:xfrm>
            <a:off x="7467604" y="2136826"/>
            <a:ext cx="7162800" cy="4236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8" name="Shape 4"/>
          <p:cNvSpPr/>
          <p:nvPr/>
        </p:nvSpPr>
        <p:spPr>
          <a:xfrm>
            <a:off x="764632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02" y="35335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1748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01748" y="3981450"/>
            <a:ext cx="68484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failures before they happen. How? Minimize downtime, improve efficiency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23172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model to estimate remaining useful life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1304D3-6610-7A45-D472-7758DA373A0E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355" y="22361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endParaRPr lang="en-US" sz="445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2CDA667-0CB9-0775-9FED-BD916953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F477C-05D4-B4D3-0FB2-BAF3005614F2}"/>
              </a:ext>
            </a:extLst>
          </p:cNvPr>
          <p:cNvGrpSpPr/>
          <p:nvPr/>
        </p:nvGrpSpPr>
        <p:grpSpPr>
          <a:xfrm>
            <a:off x="2073774" y="3387149"/>
            <a:ext cx="4346845" cy="1794063"/>
            <a:chOff x="6537770" y="366260"/>
            <a:chExt cx="4346845" cy="1794063"/>
          </a:xfrm>
        </p:grpSpPr>
        <p:pic>
          <p:nvPicPr>
            <p:cNvPr id="3075" name="Picture 1">
              <a:extLst>
                <a:ext uri="{FF2B5EF4-FFF2-40B4-BE49-F238E27FC236}">
                  <a16:creationId xmlns:a16="http://schemas.microsoft.com/office/drawing/2014/main" id="{01E222C6-E0FA-4360-2D41-34D7AD7E5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770" y="366260"/>
              <a:ext cx="4346845" cy="14387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0499B4E-79A6-DA4E-D410-0C6ED2F86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6785" y="1847585"/>
              <a:ext cx="3076575" cy="312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SA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Figure 4: classification report</a:t>
              </a:r>
              <a:endParaRPr kumimoji="0" lang="en-US" altLang="en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A07C3FA1-6B99-C1C3-A1B1-C2A0167C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67" y="231986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D34DF0D-AB38-0B4F-8BB3-8EC92C78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67" y="397086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E1DD814-A755-6FBD-C081-B6F021699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83" y="4428067"/>
            <a:ext cx="161014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9256836-BFB2-E6D6-56CD-298F91647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327739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CA1C5C-8834-9450-ECF4-EFE6F487FB31}"/>
              </a:ext>
            </a:extLst>
          </p:cNvPr>
          <p:cNvGrpSpPr/>
          <p:nvPr/>
        </p:nvGrpSpPr>
        <p:grpSpPr>
          <a:xfrm>
            <a:off x="4585099" y="2817541"/>
            <a:ext cx="11373703" cy="3285742"/>
            <a:chOff x="2145593" y="537686"/>
            <a:chExt cx="14630400" cy="4226567"/>
          </a:xfrm>
        </p:grpSpPr>
        <p:pic>
          <p:nvPicPr>
            <p:cNvPr id="3081" name="Picture 1" descr="A graph with a line and a red line&#10;&#10;AI-generated content may be incorrect.">
              <a:extLst>
                <a:ext uri="{FF2B5EF4-FFF2-40B4-BE49-F238E27FC236}">
                  <a16:creationId xmlns:a16="http://schemas.microsoft.com/office/drawing/2014/main" id="{32FCFEC3-54D2-2EFD-3B16-A99926397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267" y="537686"/>
              <a:ext cx="8897053" cy="36880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16546E68-814D-B0CC-EAEC-D913E7AF8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5593" y="4307053"/>
              <a:ext cx="14630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SA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Figure 6: MSE visualization</a:t>
              </a:r>
              <a:endParaRPr kumimoji="0" lang="en-US" altLang="en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B995F6-13E2-5B0E-D883-1C5D1ADC658B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B01D0F5-1113-0FDC-3BE5-8C422E27F94D}"/>
              </a:ext>
            </a:extLst>
          </p:cNvPr>
          <p:cNvSpPr/>
          <p:nvPr/>
        </p:nvSpPr>
        <p:spPr>
          <a:xfrm>
            <a:off x="4443278" y="6576174"/>
            <a:ext cx="4524340" cy="1269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LSTM Autoencoder predicts anomalies ahead of failures.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Modeling only normal behavior is effective.</a:t>
            </a: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E3489576-592A-B391-59F8-2BE6FE210DF6}"/>
              </a:ext>
            </a:extLst>
          </p:cNvPr>
          <p:cNvSpPr/>
          <p:nvPr/>
        </p:nvSpPr>
        <p:spPr>
          <a:xfrm>
            <a:off x="1868022" y="62217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Observation</a:t>
            </a:r>
            <a:endParaRPr lang="en-US" sz="32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5A54C3F-7AC1-7C36-894E-A01BAAAD4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3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13B0EE-75B6-96EC-A314-B11A89E65A6D}"/>
              </a:ext>
            </a:extLst>
          </p:cNvPr>
          <p:cNvSpPr/>
          <p:nvPr/>
        </p:nvSpPr>
        <p:spPr>
          <a:xfrm>
            <a:off x="1652772" y="2321897"/>
            <a:ext cx="11993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Challenges &amp; our Enhanced Model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148CF7-1C66-0E81-47D0-D7C0ECEAC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07182"/>
              </p:ext>
            </p:extLst>
          </p:nvPr>
        </p:nvGraphicFramePr>
        <p:xfrm>
          <a:off x="914399" y="3377045"/>
          <a:ext cx="12732328" cy="456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365">
                  <a:extLst>
                    <a:ext uri="{9D8B030D-6E8A-4147-A177-3AD203B41FA5}">
                      <a16:colId xmlns:a16="http://schemas.microsoft.com/office/drawing/2014/main" val="3987183378"/>
                    </a:ext>
                  </a:extLst>
                </a:gridCol>
                <a:gridCol w="5292436">
                  <a:extLst>
                    <a:ext uri="{9D8B030D-6E8A-4147-A177-3AD203B41FA5}">
                      <a16:colId xmlns:a16="http://schemas.microsoft.com/office/drawing/2014/main" val="8610246"/>
                    </a:ext>
                  </a:extLst>
                </a:gridCol>
                <a:gridCol w="5569527">
                  <a:extLst>
                    <a:ext uri="{9D8B030D-6E8A-4147-A177-3AD203B41FA5}">
                      <a16:colId xmlns:a16="http://schemas.microsoft.com/office/drawing/2014/main" val="3031624680"/>
                    </a:ext>
                  </a:extLst>
                </a:gridCol>
              </a:tblGrid>
              <a:tr h="451212">
                <a:tc>
                  <a:txBody>
                    <a:bodyPr/>
                    <a:lstStyle/>
                    <a:p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Enhancement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819414"/>
                  </a:ext>
                </a:extLst>
              </a:tr>
              <a:tr h="1206716">
                <a:tc>
                  <a:txBody>
                    <a:bodyPr/>
                    <a:lstStyle/>
                    <a:p>
                      <a:r>
                        <a:rPr lang="en-US" sz="2000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Lack of real sensor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Limitation of features for the embedded dataset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Limited number of records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Records were generated randomly with leading to misclassification problem and persistent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Consult subject matter expert and acquire averages of real data to simulate accordingly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Search for synthetic dataset with that simulates actual dataset characteristics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Using techniques to increase the number of records to avoid imbalanced dataset / classification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98136"/>
                  </a:ext>
                </a:extLst>
              </a:tr>
              <a:tr h="451212">
                <a:tc>
                  <a:txBody>
                    <a:bodyPr/>
                    <a:lstStyle/>
                    <a:p>
                      <a:r>
                        <a:rPr lang="en-US" sz="2000" b="1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KNN, MLP, Decision Tree classifiers were used in old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 was selected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09167"/>
                  </a:ext>
                </a:extLst>
              </a:tr>
              <a:tr h="451212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Above models and old dataset lead to persistent accuracy not changing although different techniques user, increase records through SMOTE, change the number of layers in MLP (MLP 63%, and very high un-logical accuracy in KNN, DT)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Using enhanced dataset simulating characteristics of real data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Selecting LSTM model to train data which lead to enhanced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402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1BA6A33-8DF8-CF85-A2BF-71504609A4B6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FB64D6F-7C24-4CA9-8CB6-58379814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0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Live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with real industrial compressor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Streaming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 streaming environments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Federated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data privacy frameworks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B2FCE-B893-F363-BDE4-9C63E7C89366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115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Maintenance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29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intervals or manual checks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Unexpected Failures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927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Heavy losses from downtime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Unused Data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279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Valuable sensor data not utilized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F3AFC-1C38-D349-2462-6F277E15A345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Approach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Simulation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Realistic sensor data for compressors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normalization, window structuring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LSTM Model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normal behavior and detect anomalies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Accuracy, precision, recall, F1-score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D3A56-6BB3-206D-38D5-B838A3B70BEC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53216E-1DAC-00E3-B9DA-AAFD82659A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841" t="42614" r="27554" b="35593"/>
          <a:stretch/>
        </p:blipFill>
        <p:spPr>
          <a:xfrm>
            <a:off x="9379908" y="6077427"/>
            <a:ext cx="4450392" cy="1611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60FA3-1F9F-60C5-901E-F691F30F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84C8611-3895-5987-1D80-5C2CB6CD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2342A089-2816-1A81-EE9E-9C61BB8B6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3"/>
          <a:stretch/>
        </p:blipFill>
        <p:spPr>
          <a:xfrm>
            <a:off x="1463252" y="2478053"/>
            <a:ext cx="11703896" cy="2609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51673-CADE-18D4-DB3E-0D47D7817543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3732D9B-3F80-4017-AEE1-B752BD7D6A48}"/>
              </a:ext>
            </a:extLst>
          </p:cNvPr>
          <p:cNvSpPr/>
          <p:nvPr/>
        </p:nvSpPr>
        <p:spPr>
          <a:xfrm>
            <a:off x="110832" y="7969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Reference: 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A. </a:t>
            </a:r>
            <a:r>
              <a:rPr lang="en-US" sz="8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Achouch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, A. El Hadi, and M. El Amri, “Predictive maintenance and fault monitoring enabled by machine learning: Experimental analysis of a TA-48 multistage centrifugal plant compressor,” Appl. Sci., vol. 13, no. 1790, pp. 1–21, 2023. [Online]. Available</a:t>
            </a:r>
            <a:endParaRPr lang="en-US" sz="800" dirty="0"/>
          </a:p>
        </p:txBody>
      </p:sp>
      <p:pic>
        <p:nvPicPr>
          <p:cNvPr id="3" name="Picture 2" descr="Third Industrial Revolution - Origin, innovations and callenges">
            <a:extLst>
              <a:ext uri="{FF2B5EF4-FFF2-40B4-BE49-F238E27FC236}">
                <a16:creationId xmlns:a16="http://schemas.microsoft.com/office/drawing/2014/main" id="{2FF71B8A-99D5-987A-C114-BBED8A46B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1" b="32557"/>
          <a:stretch/>
        </p:blipFill>
        <p:spPr bwMode="auto">
          <a:xfrm>
            <a:off x="2864334" y="4969297"/>
            <a:ext cx="8901732" cy="27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44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D9952-E968-E57F-3C6D-930901D5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44440D-F3A7-9BC3-5D75-40F8B488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pic>
        <p:nvPicPr>
          <p:cNvPr id="19" name="Picture 18" descr="A diagram of a few advantages&#10;&#10;AI-generated content may be incorrect.">
            <a:extLst>
              <a:ext uri="{FF2B5EF4-FFF2-40B4-BE49-F238E27FC236}">
                <a16:creationId xmlns:a16="http://schemas.microsoft.com/office/drawing/2014/main" id="{52D59001-2E4C-B8E7-D364-810A3A0C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635"/>
          <a:stretch/>
        </p:blipFill>
        <p:spPr>
          <a:xfrm>
            <a:off x="1931541" y="2430550"/>
            <a:ext cx="10579114" cy="50336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B0E6F-E863-4C29-F7AE-A063B65D0A5F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1493B1C2-66BF-5B1F-43FD-28147807EEA7}"/>
              </a:ext>
            </a:extLst>
          </p:cNvPr>
          <p:cNvSpPr/>
          <p:nvPr/>
        </p:nvSpPr>
        <p:spPr>
          <a:xfrm>
            <a:off x="110832" y="7969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Reference: 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A. </a:t>
            </a:r>
            <a:r>
              <a:rPr lang="en-US" sz="8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Achouch</a:t>
            </a:r>
            <a:r>
              <a:rPr lang="en-US" sz="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, A. El Hadi, and M. El Amri, “Predictive maintenance and fault monitoring enabled by machine learning: Experimental analysis of a TA-48 multistage centrifugal plant compressor,” Appl. Sci., vol. 13, no. 1790, pp. 1–21, 2023. [Online]. Available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5545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27208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Pressure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Suction and discharge (PSI)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52912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65" y="301430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7957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Temperature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367957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Machine/environment (°C)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Vibration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 (mm/s)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67957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Flow Rate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367957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Cubic meters/hour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427208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Hours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Cumulative time</a:t>
            </a:r>
            <a:endParaRPr lang="en-US" sz="17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6152912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8765" y="6058376"/>
            <a:ext cx="255151" cy="31896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Motor Current</a:t>
            </a:r>
            <a:endParaRPr lang="en-US" sz="2200" dirty="0"/>
          </a:p>
        </p:txBody>
      </p:sp>
      <p:sp>
        <p:nvSpPr>
          <p:cNvPr id="29" name="Text 17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Amperes</a:t>
            </a:r>
            <a:endParaRPr lang="en-US" sz="1750" dirty="0"/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31" name="Shape 18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BB5965-6FE7-DF1C-4229-DA2B269155AE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B47616F6-C595-FE0C-3702-9E4F959F795D}"/>
              </a:ext>
            </a:extLst>
          </p:cNvPr>
          <p:cNvSpPr/>
          <p:nvPr/>
        </p:nvSpPr>
        <p:spPr>
          <a:xfrm>
            <a:off x="793850" y="7243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Note: </a:t>
            </a:r>
            <a:endParaRPr lang="en-US" sz="2200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84CD1B7A-C4BE-7EB0-3879-2871365554E3}"/>
              </a:ext>
            </a:extLst>
          </p:cNvPr>
          <p:cNvSpPr/>
          <p:nvPr/>
        </p:nvSpPr>
        <p:spPr>
          <a:xfrm>
            <a:off x="1648691" y="7185748"/>
            <a:ext cx="12870877" cy="69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building unsupervised problem style, not multi-failure supervised classification,  making the model sensitive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various unseen failure patterns without requiring explicit failure labels.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D3B7-8BD4-D00A-C0DC-B6CDED62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09CB88BA-7119-3C18-C5DB-CB18256E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279E02F1-EB2A-FBB1-DA29-8D3CD98BF529}"/>
              </a:ext>
            </a:extLst>
          </p:cNvPr>
          <p:cNvSpPr/>
          <p:nvPr/>
        </p:nvSpPr>
        <p:spPr>
          <a:xfrm>
            <a:off x="755177" y="2689210"/>
            <a:ext cx="5274562" cy="58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</a:t>
            </a:r>
            <a:endParaRPr lang="en-US" sz="4000" dirty="0"/>
          </a:p>
        </p:txBody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2E8634AD-3797-F7D8-8C0D-848069720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36" name="Text 1">
            <a:extLst>
              <a:ext uri="{FF2B5EF4-FFF2-40B4-BE49-F238E27FC236}">
                <a16:creationId xmlns:a16="http://schemas.microsoft.com/office/drawing/2014/main" id="{2742E3A8-1F45-92C4-55E5-B02DAD0D2C23}"/>
              </a:ext>
            </a:extLst>
          </p:cNvPr>
          <p:cNvSpPr/>
          <p:nvPr/>
        </p:nvSpPr>
        <p:spPr>
          <a:xfrm>
            <a:off x="1764148" y="3684626"/>
            <a:ext cx="5829347" cy="701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Interpolation: Handled missing values.</a:t>
            </a:r>
            <a:endParaRPr lang="en-US" sz="2000" dirty="0"/>
          </a:p>
        </p:txBody>
      </p:sp>
      <p:pic>
        <p:nvPicPr>
          <p:cNvPr id="37" name="Image 2" descr="preencoded.png">
            <a:extLst>
              <a:ext uri="{FF2B5EF4-FFF2-40B4-BE49-F238E27FC236}">
                <a16:creationId xmlns:a16="http://schemas.microsoft.com/office/drawing/2014/main" id="{FDCD776F-84FB-2E8D-585C-53941D511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E5CAB353-22B1-9045-F863-DF70CCEA5AA7}"/>
              </a:ext>
            </a:extLst>
          </p:cNvPr>
          <p:cNvSpPr/>
          <p:nvPr/>
        </p:nvSpPr>
        <p:spPr>
          <a:xfrm>
            <a:off x="1790653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Reduction: Dropped highly correlated features (&gt; 95%).</a:t>
            </a:r>
            <a:endParaRPr lang="en-US" sz="1700" dirty="0"/>
          </a:p>
        </p:txBody>
      </p:sp>
      <p:pic>
        <p:nvPicPr>
          <p:cNvPr id="39" name="Image 3" descr="preencoded.png">
            <a:extLst>
              <a:ext uri="{FF2B5EF4-FFF2-40B4-BE49-F238E27FC236}">
                <a16:creationId xmlns:a16="http://schemas.microsoft.com/office/drawing/2014/main" id="{277FC1C1-48E8-ADDC-BE92-3F534CC50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40" name="Text 5">
            <a:extLst>
              <a:ext uri="{FF2B5EF4-FFF2-40B4-BE49-F238E27FC236}">
                <a16:creationId xmlns:a16="http://schemas.microsoft.com/office/drawing/2014/main" id="{520D404D-13B5-A15A-2045-BCEDF22ACB49}"/>
              </a:ext>
            </a:extLst>
          </p:cNvPr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Sequencing: Created input sequences from normal data only.</a:t>
            </a:r>
            <a:endParaRPr lang="en-US" sz="1700" dirty="0"/>
          </a:p>
        </p:txBody>
      </p:sp>
      <p:pic>
        <p:nvPicPr>
          <p:cNvPr id="41" name="Image 4" descr="preencoded.png">
            <a:extLst>
              <a:ext uri="{FF2B5EF4-FFF2-40B4-BE49-F238E27FC236}">
                <a16:creationId xmlns:a16="http://schemas.microsoft.com/office/drawing/2014/main" id="{B3E495FB-B3DD-4532-570A-28266D56E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42" name="Text 7">
            <a:extLst>
              <a:ext uri="{FF2B5EF4-FFF2-40B4-BE49-F238E27FC236}">
                <a16:creationId xmlns:a16="http://schemas.microsoft.com/office/drawing/2014/main" id="{535CE4A5-75E2-F315-A9C4-D1E9C947AE8F}"/>
              </a:ext>
            </a:extLst>
          </p:cNvPr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Scaling: Used Quantile Transformer for uniform scaling,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which is especially useful for LSTM models as it helps balance different sensor ranges</a:t>
            </a:r>
            <a:endParaRPr lang="en-US" sz="1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F82D5-CAF2-2428-4B60-061AF19D7AA1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0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4A657AD-8576-E98F-22A9-A540FA0E7F33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6014720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Raleway" pitchFamily="2" charset="0"/>
              </a:rPr>
              <a:t>Feature Selection: 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226E5C0-8F21-A9B7-1A35-B82A25EFC72B}"/>
              </a:ext>
            </a:extLst>
          </p:cNvPr>
          <p:cNvSpPr txBox="1">
            <a:spLocks/>
          </p:cNvSpPr>
          <p:nvPr/>
        </p:nvSpPr>
        <p:spPr>
          <a:xfrm>
            <a:off x="1165013" y="2822099"/>
            <a:ext cx="586232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Raleway" pitchFamily="2" charset="0"/>
              </a:rPr>
              <a:t>Correlation analysis is performed to identify and remove highly correlated features, preventing redundancy and potential issues caused by multicollinearity.</a:t>
            </a:r>
          </a:p>
          <a:p>
            <a:endParaRPr lang="en-US" sz="2200" dirty="0">
              <a:latin typeface="Raleway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96DB4D-2AED-348C-AA94-23293C36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5369"/>
            <a:ext cx="6962987" cy="7298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FD800-9261-AF83-52C1-52BF8F3A180F}"/>
              </a:ext>
            </a:extLst>
          </p:cNvPr>
          <p:cNvSpPr/>
          <p:nvPr/>
        </p:nvSpPr>
        <p:spPr>
          <a:xfrm>
            <a:off x="12510655" y="7689272"/>
            <a:ext cx="2008913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2018</Words>
  <Application>Microsoft Macintosh PowerPoint</Application>
  <PresentationFormat>Custom</PresentationFormat>
  <Paragraphs>181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Roboto</vt:lpstr>
      <vt:lpstr>Calibri</vt:lpstr>
      <vt:lpstr>Raleway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Architecture: </vt:lpstr>
      <vt:lpstr>Training Strategy: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امل عبدالرحمن بن محمد المخلال</cp:lastModifiedBy>
  <cp:revision>75</cp:revision>
  <dcterms:created xsi:type="dcterms:W3CDTF">2025-04-26T20:37:32Z</dcterms:created>
  <dcterms:modified xsi:type="dcterms:W3CDTF">2025-04-29T13:48:23Z</dcterms:modified>
</cp:coreProperties>
</file>